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9" r:id="rId3"/>
    <p:sldId id="261" r:id="rId4"/>
    <p:sldId id="265" r:id="rId5"/>
    <p:sldId id="263" r:id="rId6"/>
    <p:sldId id="271" r:id="rId7"/>
    <p:sldId id="260" r:id="rId8"/>
    <p:sldId id="262" r:id="rId9"/>
    <p:sldId id="257" r:id="rId10"/>
    <p:sldId id="267" r:id="rId11"/>
    <p:sldId id="272" r:id="rId12"/>
    <p:sldId id="269" r:id="rId13"/>
    <p:sldId id="273" r:id="rId14"/>
    <p:sldId id="268" r:id="rId15"/>
    <p:sldId id="274" r:id="rId16"/>
    <p:sldId id="266" r:id="rId17"/>
    <p:sldId id="275" r:id="rId18"/>
    <p:sldId id="258" r:id="rId19"/>
    <p:sldId id="277" r:id="rId20"/>
    <p:sldId id="276" r:id="rId21"/>
    <p:sldId id="264"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46" autoAdjust="0"/>
    <p:restoredTop sz="94610"/>
  </p:normalViewPr>
  <p:slideViewPr>
    <p:cSldViewPr snapToGrid="0" snapToObjects="1">
      <p:cViewPr varScale="1">
        <p:scale>
          <a:sx n="90" d="100"/>
          <a:sy n="90" d="100"/>
        </p:scale>
        <p:origin x="3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57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16029"/>
            <a:ext cx="14630400" cy="8229600"/>
          </a:xfrm>
          <a:prstGeom prst="rect">
            <a:avLst/>
          </a:prstGeom>
          <a:solidFill>
            <a:srgbClr val="0707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782008"/>
            <a:ext cx="7477601" cy="191643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Smart Home for the Elderly</a:t>
            </a:r>
            <a:endParaRPr lang="en-US" sz="6036" dirty="0"/>
          </a:p>
        </p:txBody>
      </p:sp>
      <p:sp>
        <p:nvSpPr>
          <p:cNvPr id="6" name="Text 2"/>
          <p:cNvSpPr/>
          <p:nvPr/>
        </p:nvSpPr>
        <p:spPr>
          <a:xfrm>
            <a:off x="6319599" y="4031694"/>
            <a:ext cx="7477601"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Our project aims to create a smart home system designed to enhance the quality of life for the elderly by leveraging innovative digital systems and microcontroller technologies, the project explores practical solutions to common challenges faced by aging individuals, promoting independence, safety, and comfort in their living environment.</a:t>
            </a:r>
            <a:endParaRPr lang="en-US" sz="1750" dirty="0"/>
          </a:p>
        </p:txBody>
      </p:sp>
      <p:sp>
        <p:nvSpPr>
          <p:cNvPr id="11" name="TextBox 10">
            <a:extLst>
              <a:ext uri="{FF2B5EF4-FFF2-40B4-BE49-F238E27FC236}">
                <a16:creationId xmlns:a16="http://schemas.microsoft.com/office/drawing/2014/main" id="{26D6A3CC-70D2-814F-20AA-49F868DADD54}"/>
              </a:ext>
            </a:extLst>
          </p:cNvPr>
          <p:cNvSpPr txBox="1"/>
          <p:nvPr/>
        </p:nvSpPr>
        <p:spPr>
          <a:xfrm>
            <a:off x="10749435" y="6141957"/>
            <a:ext cx="3413295" cy="1754326"/>
          </a:xfrm>
          <a:prstGeom prst="rect">
            <a:avLst/>
          </a:prstGeom>
          <a:noFill/>
        </p:spPr>
        <p:txBody>
          <a:bodyPr wrap="square" rtlCol="0">
            <a:spAutoFit/>
          </a:bodyPr>
          <a:lstStyle/>
          <a:p>
            <a:r>
              <a:rPr lang="en-IN" dirty="0">
                <a:solidFill>
                  <a:schemeClr val="bg1"/>
                </a:solidFill>
              </a:rPr>
              <a:t>By - Team 8</a:t>
            </a:r>
          </a:p>
          <a:p>
            <a:endParaRPr lang="en-IN" dirty="0">
              <a:solidFill>
                <a:schemeClr val="bg1"/>
              </a:solidFill>
            </a:endParaRPr>
          </a:p>
          <a:p>
            <a:r>
              <a:rPr lang="en-IN" dirty="0">
                <a:solidFill>
                  <a:schemeClr val="bg1"/>
                </a:solidFill>
              </a:rPr>
              <a:t>Inesh Dheer (2023111010)</a:t>
            </a:r>
          </a:p>
          <a:p>
            <a:r>
              <a:rPr lang="en-IN" dirty="0">
                <a:solidFill>
                  <a:schemeClr val="bg1"/>
                </a:solidFill>
              </a:rPr>
              <a:t>Shreyas Mehta (2023101059)</a:t>
            </a:r>
          </a:p>
          <a:p>
            <a:r>
              <a:rPr lang="en-IN" dirty="0">
                <a:solidFill>
                  <a:schemeClr val="bg1"/>
                </a:solidFill>
              </a:rPr>
              <a:t>Kushal Mangla (2023101026)</a:t>
            </a:r>
          </a:p>
          <a:p>
            <a:r>
              <a:rPr lang="en-IN" dirty="0">
                <a:solidFill>
                  <a:schemeClr val="bg1"/>
                </a:solidFill>
              </a:rPr>
              <a:t>Sanyam Agrawal (2023101038)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B0F02-070D-E176-CADA-CFC72E9837CD}"/>
              </a:ext>
            </a:extLst>
          </p:cNvPr>
          <p:cNvPicPr>
            <a:picLocks noChangeAspect="1"/>
          </p:cNvPicPr>
          <p:nvPr/>
        </p:nvPicPr>
        <p:blipFill>
          <a:blip r:embed="rId2"/>
          <a:stretch>
            <a:fillRect/>
          </a:stretch>
        </p:blipFill>
        <p:spPr>
          <a:xfrm>
            <a:off x="317597" y="822134"/>
            <a:ext cx="13995206" cy="7293276"/>
          </a:xfrm>
          <a:prstGeom prst="rect">
            <a:avLst/>
          </a:prstGeom>
        </p:spPr>
      </p:pic>
      <p:sp>
        <p:nvSpPr>
          <p:cNvPr id="5" name="TextBox 4">
            <a:extLst>
              <a:ext uri="{FF2B5EF4-FFF2-40B4-BE49-F238E27FC236}">
                <a16:creationId xmlns:a16="http://schemas.microsoft.com/office/drawing/2014/main" id="{95B9C30C-5972-167D-7941-A7C5B020EA1D}"/>
              </a:ext>
            </a:extLst>
          </p:cNvPr>
          <p:cNvSpPr txBox="1"/>
          <p:nvPr/>
        </p:nvSpPr>
        <p:spPr>
          <a:xfrm>
            <a:off x="6959211" y="307128"/>
            <a:ext cx="1146468" cy="369332"/>
          </a:xfrm>
          <a:prstGeom prst="rect">
            <a:avLst/>
          </a:prstGeom>
          <a:noFill/>
        </p:spPr>
        <p:txBody>
          <a:bodyPr wrap="none" rtlCol="0">
            <a:spAutoFit/>
          </a:bodyPr>
          <a:lstStyle/>
          <a:p>
            <a:r>
              <a:rPr lang="en-IN" dirty="0"/>
              <a:t>Walk Final</a:t>
            </a:r>
          </a:p>
        </p:txBody>
      </p:sp>
    </p:spTree>
    <p:extLst>
      <p:ext uri="{BB962C8B-B14F-4D97-AF65-F5344CB8AC3E}">
        <p14:creationId xmlns:p14="http://schemas.microsoft.com/office/powerpoint/2010/main" val="673371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96BFB-6171-EFDF-66AD-83B254FACD3B}"/>
              </a:ext>
            </a:extLst>
          </p:cNvPr>
          <p:cNvPicPr>
            <a:picLocks noChangeAspect="1"/>
          </p:cNvPicPr>
          <p:nvPr/>
        </p:nvPicPr>
        <p:blipFill>
          <a:blip r:embed="rId2"/>
          <a:stretch>
            <a:fillRect/>
          </a:stretch>
        </p:blipFill>
        <p:spPr>
          <a:xfrm>
            <a:off x="0" y="865539"/>
            <a:ext cx="14630400" cy="7360953"/>
          </a:xfrm>
          <a:prstGeom prst="rect">
            <a:avLst/>
          </a:prstGeom>
        </p:spPr>
      </p:pic>
      <p:sp>
        <p:nvSpPr>
          <p:cNvPr id="4" name="TextBox 3">
            <a:extLst>
              <a:ext uri="{FF2B5EF4-FFF2-40B4-BE49-F238E27FC236}">
                <a16:creationId xmlns:a16="http://schemas.microsoft.com/office/drawing/2014/main" id="{89BA4232-A8A5-47B4-FA57-67729EAE5F47}"/>
              </a:ext>
            </a:extLst>
          </p:cNvPr>
          <p:cNvSpPr txBox="1"/>
          <p:nvPr/>
        </p:nvSpPr>
        <p:spPr>
          <a:xfrm>
            <a:off x="4243933" y="251286"/>
            <a:ext cx="4507068" cy="369332"/>
          </a:xfrm>
          <a:prstGeom prst="rect">
            <a:avLst/>
          </a:prstGeom>
          <a:noFill/>
        </p:spPr>
        <p:txBody>
          <a:bodyPr wrap="none" rtlCol="0">
            <a:spAutoFit/>
          </a:bodyPr>
          <a:lstStyle/>
          <a:p>
            <a:r>
              <a:rPr lang="en-IN" dirty="0"/>
              <a:t>Walk Final Data Computations from Raw Data</a:t>
            </a:r>
          </a:p>
        </p:txBody>
      </p:sp>
    </p:spTree>
    <p:extLst>
      <p:ext uri="{BB962C8B-B14F-4D97-AF65-F5344CB8AC3E}">
        <p14:creationId xmlns:p14="http://schemas.microsoft.com/office/powerpoint/2010/main" val="417531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D1BA5-5172-A059-EDE6-6B26E3548263}"/>
              </a:ext>
            </a:extLst>
          </p:cNvPr>
          <p:cNvPicPr>
            <a:picLocks noChangeAspect="1"/>
          </p:cNvPicPr>
          <p:nvPr/>
        </p:nvPicPr>
        <p:blipFill>
          <a:blip r:embed="rId2"/>
          <a:stretch>
            <a:fillRect/>
          </a:stretch>
        </p:blipFill>
        <p:spPr>
          <a:xfrm>
            <a:off x="0" y="553939"/>
            <a:ext cx="14630400" cy="7624293"/>
          </a:xfrm>
          <a:prstGeom prst="rect">
            <a:avLst/>
          </a:prstGeom>
        </p:spPr>
      </p:pic>
      <p:sp>
        <p:nvSpPr>
          <p:cNvPr id="4" name="TextBox 3">
            <a:extLst>
              <a:ext uri="{FF2B5EF4-FFF2-40B4-BE49-F238E27FC236}">
                <a16:creationId xmlns:a16="http://schemas.microsoft.com/office/drawing/2014/main" id="{1629CB6D-DFA8-0CB4-040A-28FBCAC3AF6B}"/>
              </a:ext>
            </a:extLst>
          </p:cNvPr>
          <p:cNvSpPr txBox="1"/>
          <p:nvPr/>
        </p:nvSpPr>
        <p:spPr>
          <a:xfrm>
            <a:off x="6987133" y="314108"/>
            <a:ext cx="1050288" cy="369332"/>
          </a:xfrm>
          <a:prstGeom prst="rect">
            <a:avLst/>
          </a:prstGeom>
          <a:noFill/>
        </p:spPr>
        <p:txBody>
          <a:bodyPr wrap="none" rtlCol="0">
            <a:spAutoFit/>
          </a:bodyPr>
          <a:lstStyle/>
          <a:p>
            <a:r>
              <a:rPr lang="en-IN" dirty="0"/>
              <a:t>Run Final</a:t>
            </a:r>
          </a:p>
        </p:txBody>
      </p:sp>
    </p:spTree>
    <p:extLst>
      <p:ext uri="{BB962C8B-B14F-4D97-AF65-F5344CB8AC3E}">
        <p14:creationId xmlns:p14="http://schemas.microsoft.com/office/powerpoint/2010/main" val="175610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C51B6-76B4-AFF1-9637-120C03F847C3}"/>
              </a:ext>
            </a:extLst>
          </p:cNvPr>
          <p:cNvPicPr>
            <a:picLocks noChangeAspect="1"/>
          </p:cNvPicPr>
          <p:nvPr/>
        </p:nvPicPr>
        <p:blipFill>
          <a:blip r:embed="rId2"/>
          <a:stretch>
            <a:fillRect/>
          </a:stretch>
        </p:blipFill>
        <p:spPr>
          <a:xfrm>
            <a:off x="0" y="970240"/>
            <a:ext cx="14630400" cy="7259359"/>
          </a:xfrm>
          <a:prstGeom prst="rect">
            <a:avLst/>
          </a:prstGeom>
        </p:spPr>
      </p:pic>
      <p:sp>
        <p:nvSpPr>
          <p:cNvPr id="6" name="TextBox 5">
            <a:extLst>
              <a:ext uri="{FF2B5EF4-FFF2-40B4-BE49-F238E27FC236}">
                <a16:creationId xmlns:a16="http://schemas.microsoft.com/office/drawing/2014/main" id="{15041E5F-B166-C7CA-95B6-B79AC098320A}"/>
              </a:ext>
            </a:extLst>
          </p:cNvPr>
          <p:cNvSpPr txBox="1"/>
          <p:nvPr/>
        </p:nvSpPr>
        <p:spPr>
          <a:xfrm>
            <a:off x="4411453" y="335344"/>
            <a:ext cx="7315200" cy="369332"/>
          </a:xfrm>
          <a:prstGeom prst="rect">
            <a:avLst/>
          </a:prstGeom>
          <a:noFill/>
        </p:spPr>
        <p:txBody>
          <a:bodyPr wrap="square">
            <a:spAutoFit/>
          </a:bodyPr>
          <a:lstStyle/>
          <a:p>
            <a:r>
              <a:rPr lang="en-IN" dirty="0"/>
              <a:t>Run Final Data Computations from Raw Data</a:t>
            </a:r>
          </a:p>
        </p:txBody>
      </p:sp>
    </p:spTree>
    <p:extLst>
      <p:ext uri="{BB962C8B-B14F-4D97-AF65-F5344CB8AC3E}">
        <p14:creationId xmlns:p14="http://schemas.microsoft.com/office/powerpoint/2010/main" val="329035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50162-C6CA-DE29-EBBC-9DDE219870DC}"/>
              </a:ext>
            </a:extLst>
          </p:cNvPr>
          <p:cNvPicPr>
            <a:picLocks noChangeAspect="1"/>
          </p:cNvPicPr>
          <p:nvPr/>
        </p:nvPicPr>
        <p:blipFill>
          <a:blip r:embed="rId2"/>
          <a:stretch>
            <a:fillRect/>
          </a:stretch>
        </p:blipFill>
        <p:spPr>
          <a:xfrm>
            <a:off x="0" y="605307"/>
            <a:ext cx="14630400" cy="7624293"/>
          </a:xfrm>
          <a:prstGeom prst="rect">
            <a:avLst/>
          </a:prstGeom>
        </p:spPr>
      </p:pic>
      <p:sp>
        <p:nvSpPr>
          <p:cNvPr id="4" name="TextBox 3">
            <a:extLst>
              <a:ext uri="{FF2B5EF4-FFF2-40B4-BE49-F238E27FC236}">
                <a16:creationId xmlns:a16="http://schemas.microsoft.com/office/drawing/2014/main" id="{7F69E9A9-0892-1A7B-91C1-89F38E935675}"/>
              </a:ext>
            </a:extLst>
          </p:cNvPr>
          <p:cNvSpPr txBox="1"/>
          <p:nvPr/>
        </p:nvSpPr>
        <p:spPr>
          <a:xfrm>
            <a:off x="6994112" y="420641"/>
            <a:ext cx="1493422" cy="369332"/>
          </a:xfrm>
          <a:prstGeom prst="rect">
            <a:avLst/>
          </a:prstGeom>
          <a:noFill/>
        </p:spPr>
        <p:txBody>
          <a:bodyPr wrap="none" rtlCol="0">
            <a:spAutoFit/>
          </a:bodyPr>
          <a:lstStyle/>
          <a:p>
            <a:r>
              <a:rPr lang="en-IN" dirty="0"/>
              <a:t>Upstairs Final </a:t>
            </a:r>
          </a:p>
        </p:txBody>
      </p:sp>
    </p:spTree>
    <p:extLst>
      <p:ext uri="{BB962C8B-B14F-4D97-AF65-F5344CB8AC3E}">
        <p14:creationId xmlns:p14="http://schemas.microsoft.com/office/powerpoint/2010/main" val="423338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BF893-DD47-B481-F7C5-93D469DDD957}"/>
              </a:ext>
            </a:extLst>
          </p:cNvPr>
          <p:cNvPicPr>
            <a:picLocks noChangeAspect="1"/>
          </p:cNvPicPr>
          <p:nvPr/>
        </p:nvPicPr>
        <p:blipFill>
          <a:blip r:embed="rId2"/>
          <a:stretch>
            <a:fillRect/>
          </a:stretch>
        </p:blipFill>
        <p:spPr>
          <a:xfrm>
            <a:off x="-1" y="921380"/>
            <a:ext cx="14630401" cy="7304468"/>
          </a:xfrm>
          <a:prstGeom prst="rect">
            <a:avLst/>
          </a:prstGeom>
        </p:spPr>
      </p:pic>
      <p:sp>
        <p:nvSpPr>
          <p:cNvPr id="5" name="TextBox 4">
            <a:extLst>
              <a:ext uri="{FF2B5EF4-FFF2-40B4-BE49-F238E27FC236}">
                <a16:creationId xmlns:a16="http://schemas.microsoft.com/office/drawing/2014/main" id="{50F9658C-B904-F3C5-DA7A-C93F98BE1522}"/>
              </a:ext>
            </a:extLst>
          </p:cNvPr>
          <p:cNvSpPr txBox="1"/>
          <p:nvPr/>
        </p:nvSpPr>
        <p:spPr>
          <a:xfrm>
            <a:off x="3657599" y="321395"/>
            <a:ext cx="7315200" cy="369332"/>
          </a:xfrm>
          <a:prstGeom prst="rect">
            <a:avLst/>
          </a:prstGeom>
          <a:noFill/>
        </p:spPr>
        <p:txBody>
          <a:bodyPr wrap="square">
            <a:spAutoFit/>
          </a:bodyPr>
          <a:lstStyle/>
          <a:p>
            <a:r>
              <a:rPr lang="en-IN" dirty="0"/>
              <a:t>Walk Upstairs Final Data Computations from Raw Data</a:t>
            </a:r>
          </a:p>
        </p:txBody>
      </p:sp>
    </p:spTree>
    <p:extLst>
      <p:ext uri="{BB962C8B-B14F-4D97-AF65-F5344CB8AC3E}">
        <p14:creationId xmlns:p14="http://schemas.microsoft.com/office/powerpoint/2010/main" val="329115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D521FE-BF00-6E1B-10C2-37A09BFADA0E}"/>
              </a:ext>
            </a:extLst>
          </p:cNvPr>
          <p:cNvPicPr>
            <a:picLocks noChangeAspect="1"/>
          </p:cNvPicPr>
          <p:nvPr/>
        </p:nvPicPr>
        <p:blipFill>
          <a:blip r:embed="rId2"/>
          <a:stretch>
            <a:fillRect/>
          </a:stretch>
        </p:blipFill>
        <p:spPr>
          <a:xfrm>
            <a:off x="303635" y="383296"/>
            <a:ext cx="13702041" cy="7716451"/>
          </a:xfrm>
          <a:prstGeom prst="rect">
            <a:avLst/>
          </a:prstGeom>
        </p:spPr>
      </p:pic>
      <p:sp>
        <p:nvSpPr>
          <p:cNvPr id="2" name="TextBox 1">
            <a:extLst>
              <a:ext uri="{FF2B5EF4-FFF2-40B4-BE49-F238E27FC236}">
                <a16:creationId xmlns:a16="http://schemas.microsoft.com/office/drawing/2014/main" id="{1A8D203D-06A5-45C6-5331-AC857C2CEEBB}"/>
              </a:ext>
            </a:extLst>
          </p:cNvPr>
          <p:cNvSpPr txBox="1"/>
          <p:nvPr/>
        </p:nvSpPr>
        <p:spPr>
          <a:xfrm>
            <a:off x="6293202" y="198630"/>
            <a:ext cx="1722909" cy="369332"/>
          </a:xfrm>
          <a:prstGeom prst="rect">
            <a:avLst/>
          </a:prstGeom>
          <a:noFill/>
        </p:spPr>
        <p:txBody>
          <a:bodyPr wrap="none" rtlCol="0">
            <a:spAutoFit/>
          </a:bodyPr>
          <a:lstStyle/>
          <a:p>
            <a:pPr algn="ctr"/>
            <a:r>
              <a:rPr lang="en-IN" dirty="0"/>
              <a:t>Downstairs Final</a:t>
            </a:r>
          </a:p>
        </p:txBody>
      </p:sp>
    </p:spTree>
    <p:extLst>
      <p:ext uri="{BB962C8B-B14F-4D97-AF65-F5344CB8AC3E}">
        <p14:creationId xmlns:p14="http://schemas.microsoft.com/office/powerpoint/2010/main" val="63535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28813-0273-42AE-ACA6-E402D0B5F4F9}"/>
              </a:ext>
            </a:extLst>
          </p:cNvPr>
          <p:cNvPicPr>
            <a:picLocks noChangeAspect="1"/>
          </p:cNvPicPr>
          <p:nvPr/>
        </p:nvPicPr>
        <p:blipFill>
          <a:blip r:embed="rId2"/>
          <a:stretch>
            <a:fillRect/>
          </a:stretch>
        </p:blipFill>
        <p:spPr>
          <a:xfrm>
            <a:off x="-1" y="802718"/>
            <a:ext cx="14679262" cy="7396583"/>
          </a:xfrm>
          <a:prstGeom prst="rect">
            <a:avLst/>
          </a:prstGeom>
        </p:spPr>
      </p:pic>
      <p:sp>
        <p:nvSpPr>
          <p:cNvPr id="5" name="TextBox 4">
            <a:extLst>
              <a:ext uri="{FF2B5EF4-FFF2-40B4-BE49-F238E27FC236}">
                <a16:creationId xmlns:a16="http://schemas.microsoft.com/office/drawing/2014/main" id="{57998C63-B235-F63D-77C5-11DC58C52FE5}"/>
              </a:ext>
            </a:extLst>
          </p:cNvPr>
          <p:cNvSpPr txBox="1"/>
          <p:nvPr/>
        </p:nvSpPr>
        <p:spPr>
          <a:xfrm>
            <a:off x="4046743" y="230653"/>
            <a:ext cx="7339630" cy="369332"/>
          </a:xfrm>
          <a:prstGeom prst="rect">
            <a:avLst/>
          </a:prstGeom>
          <a:noFill/>
        </p:spPr>
        <p:txBody>
          <a:bodyPr wrap="square">
            <a:spAutoFit/>
          </a:bodyPr>
          <a:lstStyle/>
          <a:p>
            <a:r>
              <a:rPr lang="en-IN" dirty="0"/>
              <a:t>Walk Downstairs Final Data Computations from Raw Data</a:t>
            </a:r>
          </a:p>
        </p:txBody>
      </p:sp>
    </p:spTree>
    <p:extLst>
      <p:ext uri="{BB962C8B-B14F-4D97-AF65-F5344CB8AC3E}">
        <p14:creationId xmlns:p14="http://schemas.microsoft.com/office/powerpoint/2010/main" val="1952919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837307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Challenges in Data Collection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During the data collection phase, we encountered several challenges. Limited data and time constraints prevented us from exploring exhaustive scenarios. Additionally, the PIR sensor was initially too sensitive, but we addressed this issue by adding side plates. Data collection for the fall detection system was done in intervals, so </a:t>
            </a:r>
            <a:r>
              <a:rPr lang="en-US" sz="1750" dirty="0" err="1">
                <a:solidFill>
                  <a:srgbClr val="E0D6DE"/>
                </a:solidFill>
                <a:latin typeface="Noto Sans TC" pitchFamily="34" charset="0"/>
                <a:ea typeface="Noto Sans TC" pitchFamily="34" charset="-122"/>
                <a:cs typeface="Noto Sans TC" pitchFamily="34" charset="-120"/>
              </a:rPr>
              <a:t>ThingSpeak</a:t>
            </a:r>
            <a:r>
              <a:rPr lang="en-US" sz="1750" dirty="0">
                <a:solidFill>
                  <a:srgbClr val="E0D6DE"/>
                </a:solidFill>
                <a:latin typeface="Noto Sans TC" pitchFamily="34" charset="0"/>
                <a:ea typeface="Noto Sans TC" pitchFamily="34" charset="-122"/>
                <a:cs typeface="Noto Sans TC" pitchFamily="34" charset="-120"/>
              </a:rPr>
              <a:t> channel data had to be cleared and the data had to be collected daily which was a tedious task.</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CE7DB-57EE-F86C-737F-D9EE4C171C81}"/>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399034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24033" y="1714767"/>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Motivation: Digital Systems and Smart Home Trends</a:t>
            </a:r>
            <a:endParaRPr lang="en-US" sz="4374" dirty="0"/>
          </a:p>
        </p:txBody>
      </p:sp>
      <p:sp>
        <p:nvSpPr>
          <p:cNvPr id="5" name="Shape 2"/>
          <p:cNvSpPr/>
          <p:nvPr/>
        </p:nvSpPr>
        <p:spPr>
          <a:xfrm>
            <a:off x="2037993" y="3595807"/>
            <a:ext cx="499943" cy="499943"/>
          </a:xfrm>
          <a:prstGeom prst="roundRect">
            <a:avLst>
              <a:gd name="adj" fmla="val 13333"/>
            </a:avLst>
          </a:prstGeom>
          <a:solidFill>
            <a:srgbClr val="1A1A21"/>
          </a:solidFill>
          <a:ln/>
        </p:spPr>
      </p:sp>
      <p:sp>
        <p:nvSpPr>
          <p:cNvPr id="6" name="Text 3"/>
          <p:cNvSpPr/>
          <p:nvPr/>
        </p:nvSpPr>
        <p:spPr>
          <a:xfrm>
            <a:off x="2217420" y="3637478"/>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7" name="Text 4"/>
          <p:cNvSpPr/>
          <p:nvPr/>
        </p:nvSpPr>
        <p:spPr>
          <a:xfrm>
            <a:off x="2760107" y="3672126"/>
            <a:ext cx="4444008"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rPr>
              <a:t>Unique Problem Statement</a:t>
            </a:r>
            <a:endParaRPr lang="en-US" sz="2187" dirty="0"/>
          </a:p>
        </p:txBody>
      </p:sp>
      <p:sp>
        <p:nvSpPr>
          <p:cNvPr id="8" name="Text 5"/>
          <p:cNvSpPr/>
          <p:nvPr/>
        </p:nvSpPr>
        <p:spPr>
          <a:xfrm>
            <a:off x="2711246" y="4172249"/>
            <a:ext cx="4444008" cy="1777008"/>
          </a:xfrm>
          <a:prstGeom prst="rect">
            <a:avLst/>
          </a:prstGeom>
          <a:noFill/>
          <a:ln/>
        </p:spPr>
        <p:txBody>
          <a:bodyPr wrap="square" rtlCol="0" anchor="t"/>
          <a:lstStyle/>
          <a:p>
            <a:pPr>
              <a:lnSpc>
                <a:spcPts val="2799"/>
              </a:lnSpc>
            </a:pPr>
            <a:r>
              <a:rPr lang="en-US" sz="1750" dirty="0">
                <a:solidFill>
                  <a:srgbClr val="E0D6DE"/>
                </a:solidFill>
                <a:latin typeface="Noto Sans TC" pitchFamily="34" charset="0"/>
                <a:ea typeface="Noto Sans TC" pitchFamily="34" charset="-122"/>
                <a:cs typeface="Noto Sans TC" pitchFamily="34" charset="-120"/>
              </a:rPr>
              <a:t>This problem required us to think in a different way and connect  what we learned about state diagrams from the DSM (Digital Systems and Microcontrollers) course in order to solve the real-world challenges faced by the elderly.</a:t>
            </a:r>
            <a:endParaRPr lang="en-US" sz="1750" dirty="0"/>
          </a:p>
          <a:p>
            <a:pPr marL="0" indent="0">
              <a:lnSpc>
                <a:spcPts val="2799"/>
              </a:lnSpc>
              <a:buNone/>
            </a:pPr>
            <a:endParaRPr lang="en-US" sz="1750" dirty="0"/>
          </a:p>
        </p:txBody>
      </p:sp>
      <p:sp>
        <p:nvSpPr>
          <p:cNvPr id="9" name="Shape 6"/>
          <p:cNvSpPr/>
          <p:nvPr/>
        </p:nvSpPr>
        <p:spPr>
          <a:xfrm>
            <a:off x="7426285" y="3595807"/>
            <a:ext cx="499943" cy="499943"/>
          </a:xfrm>
          <a:prstGeom prst="roundRect">
            <a:avLst>
              <a:gd name="adj" fmla="val 13333"/>
            </a:avLst>
          </a:prstGeom>
          <a:solidFill>
            <a:srgbClr val="1A1A21"/>
          </a:solidFill>
          <a:ln/>
        </p:spPr>
      </p:sp>
      <p:sp>
        <p:nvSpPr>
          <p:cNvPr id="10" name="Text 7"/>
          <p:cNvSpPr/>
          <p:nvPr/>
        </p:nvSpPr>
        <p:spPr>
          <a:xfrm>
            <a:off x="7572375" y="3637478"/>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1" name="Text 8"/>
          <p:cNvSpPr/>
          <p:nvPr/>
        </p:nvSpPr>
        <p:spPr>
          <a:xfrm>
            <a:off x="8148399" y="3672126"/>
            <a:ext cx="4074676"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Emerging Smart Home Trend</a:t>
            </a:r>
            <a:endParaRPr lang="en-US" sz="2187" dirty="0"/>
          </a:p>
        </p:txBody>
      </p:sp>
      <p:sp>
        <p:nvSpPr>
          <p:cNvPr id="12" name="Text 9"/>
          <p:cNvSpPr/>
          <p:nvPr/>
        </p:nvSpPr>
        <p:spPr>
          <a:xfrm>
            <a:off x="8148399" y="4152543"/>
            <a:ext cx="4444008" cy="2487811"/>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growing trend of smart home technologies presents an opportunity to develop innovative solutions that can significantly improve the lives of the elderly, enabling them to live independently and safely in their own homes.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A6DA0B3-E836-B33B-2714-C04EA94D63EB}"/>
              </a:ext>
            </a:extLst>
          </p:cNvPr>
          <p:cNvPicPr>
            <a:picLocks noChangeAspect="1"/>
          </p:cNvPicPr>
          <p:nvPr/>
        </p:nvPicPr>
        <p:blipFill>
          <a:blip r:embed="rId2"/>
          <a:stretch>
            <a:fillRect/>
          </a:stretch>
        </p:blipFill>
        <p:spPr>
          <a:xfrm>
            <a:off x="0" y="0"/>
            <a:ext cx="14630400" cy="2777490"/>
          </a:xfrm>
          <a:prstGeom prst="rect">
            <a:avLst/>
          </a:prstGeom>
        </p:spPr>
      </p:pic>
      <p:pic>
        <p:nvPicPr>
          <p:cNvPr id="3" name="Picture 2">
            <a:extLst>
              <a:ext uri="{FF2B5EF4-FFF2-40B4-BE49-F238E27FC236}">
                <a16:creationId xmlns:a16="http://schemas.microsoft.com/office/drawing/2014/main" id="{477EF963-775E-39FC-3167-B63863EEFE1B}"/>
              </a:ext>
            </a:extLst>
          </p:cNvPr>
          <p:cNvPicPr>
            <a:picLocks noChangeAspect="1"/>
          </p:cNvPicPr>
          <p:nvPr/>
        </p:nvPicPr>
        <p:blipFill>
          <a:blip r:embed="rId3"/>
          <a:stretch>
            <a:fillRect/>
          </a:stretch>
        </p:blipFill>
        <p:spPr>
          <a:xfrm>
            <a:off x="0" y="2777490"/>
            <a:ext cx="14630400" cy="5452110"/>
          </a:xfrm>
          <a:prstGeom prst="rect">
            <a:avLst/>
          </a:prstGeom>
        </p:spPr>
      </p:pic>
      <p:sp>
        <p:nvSpPr>
          <p:cNvPr id="4" name="TextBox 3">
            <a:extLst>
              <a:ext uri="{FF2B5EF4-FFF2-40B4-BE49-F238E27FC236}">
                <a16:creationId xmlns:a16="http://schemas.microsoft.com/office/drawing/2014/main" id="{5B3CAFEC-B94C-DD1B-941A-E3DC48FE9240}"/>
              </a:ext>
            </a:extLst>
          </p:cNvPr>
          <p:cNvSpPr txBox="1"/>
          <p:nvPr/>
        </p:nvSpPr>
        <p:spPr>
          <a:xfrm>
            <a:off x="3894925" y="3755322"/>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7FC47CD9-4B24-D3C2-52FC-9C15904CFB23}"/>
              </a:ext>
            </a:extLst>
          </p:cNvPr>
          <p:cNvSpPr txBox="1"/>
          <p:nvPr/>
        </p:nvSpPr>
        <p:spPr>
          <a:xfrm>
            <a:off x="4157409" y="1724098"/>
            <a:ext cx="4744953" cy="1323439"/>
          </a:xfrm>
          <a:prstGeom prst="rect">
            <a:avLst/>
          </a:prstGeom>
          <a:noFill/>
        </p:spPr>
        <p:txBody>
          <a:bodyPr wrap="none" rtlCol="0">
            <a:spAutoFit/>
          </a:bodyPr>
          <a:lstStyle/>
          <a:p>
            <a:r>
              <a:rPr lang="en-US" sz="4000" dirty="0">
                <a:solidFill>
                  <a:srgbClr val="B380FF"/>
                </a:solidFill>
                <a:latin typeface="Sora" pitchFamily="34" charset="0"/>
                <a:ea typeface="Sora" pitchFamily="34" charset="-122"/>
                <a:cs typeface="Sora" pitchFamily="34" charset="-120"/>
              </a:rPr>
              <a:t>Scalable and Adaptive</a:t>
            </a:r>
            <a:endParaRPr lang="en-US" sz="4000" dirty="0"/>
          </a:p>
          <a:p>
            <a:endParaRPr lang="en-IN" sz="4000" dirty="0">
              <a:solidFill>
                <a:schemeClr val="bg1"/>
              </a:solidFill>
              <a:latin typeface="Sora"/>
            </a:endParaRPr>
          </a:p>
        </p:txBody>
      </p:sp>
      <p:sp>
        <p:nvSpPr>
          <p:cNvPr id="7" name="TextBox 6">
            <a:extLst>
              <a:ext uri="{FF2B5EF4-FFF2-40B4-BE49-F238E27FC236}">
                <a16:creationId xmlns:a16="http://schemas.microsoft.com/office/drawing/2014/main" id="{2E48AA58-7DD3-F2D9-9353-985424FAA88D}"/>
              </a:ext>
            </a:extLst>
          </p:cNvPr>
          <p:cNvSpPr txBox="1"/>
          <p:nvPr/>
        </p:nvSpPr>
        <p:spPr>
          <a:xfrm>
            <a:off x="1528947" y="3435975"/>
            <a:ext cx="11187591" cy="3477875"/>
          </a:xfrm>
          <a:prstGeom prst="rect">
            <a:avLst/>
          </a:prstGeom>
          <a:noFill/>
        </p:spPr>
        <p:txBody>
          <a:bodyPr wrap="square" rtlCol="0">
            <a:spAutoFit/>
          </a:bodyPr>
          <a:lstStyle/>
          <a:p>
            <a:r>
              <a:rPr lang="en-IN" sz="2200" dirty="0">
                <a:solidFill>
                  <a:schemeClr val="bg1"/>
                </a:solidFill>
              </a:rPr>
              <a:t>The MPU is a miniature sensor which costs around 300 rupees and it can be attached to the finger of the elderly person. We have created 4 scenarios on the basis of which we are categorizing the current state of the person and hence we figure out the thresholds on the basis of the pre defined set of values, if we are able to implement a feedback system (using the activity detection system which we have already implemented in our fall detection subsystem), which will help us to dynamically update the thresholds then we can call this an adaptive solution which will help in the monitoring of the routine of the person. We can also label this to be a scalable solution as the costs incurred while making this project were quite minimal and if the dashboard is once hosted then we will have a working Edge-Node architecture and multiple devices can monitor the fall detection if they subscribe the respective channel through </a:t>
            </a:r>
            <a:r>
              <a:rPr lang="en-IN" sz="2200" dirty="0" err="1">
                <a:solidFill>
                  <a:schemeClr val="bg1"/>
                </a:solidFill>
              </a:rPr>
              <a:t>ThingSpeak</a:t>
            </a:r>
            <a:r>
              <a:rPr lang="en-IN" sz="2200" dirty="0">
                <a:solidFill>
                  <a:schemeClr val="bg1"/>
                </a:solidFill>
              </a:rPr>
              <a:t>.</a:t>
            </a:r>
          </a:p>
        </p:txBody>
      </p:sp>
    </p:spTree>
    <p:extLst>
      <p:ext uri="{BB962C8B-B14F-4D97-AF65-F5344CB8AC3E}">
        <p14:creationId xmlns:p14="http://schemas.microsoft.com/office/powerpoint/2010/main" val="65318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88075"/>
            <a:ext cx="8318063"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Conclusion and Future Scope</a:t>
            </a:r>
            <a:endParaRPr lang="en-US" sz="4374" dirty="0"/>
          </a:p>
        </p:txBody>
      </p:sp>
      <p:sp>
        <p:nvSpPr>
          <p:cNvPr id="6" name="Shape 2"/>
          <p:cNvSpPr/>
          <p:nvPr/>
        </p:nvSpPr>
        <p:spPr>
          <a:xfrm>
            <a:off x="4324545" y="2896606"/>
            <a:ext cx="4542115" cy="3412569"/>
          </a:xfrm>
          <a:prstGeom prst="roundRect">
            <a:avLst>
              <a:gd name="adj" fmla="val 1953"/>
            </a:avLst>
          </a:prstGeom>
          <a:solidFill>
            <a:srgbClr val="1A1A21"/>
          </a:solidFill>
          <a:ln/>
        </p:spPr>
      </p:sp>
      <p:sp>
        <p:nvSpPr>
          <p:cNvPr id="7" name="Text 3"/>
          <p:cNvSpPr/>
          <p:nvPr/>
        </p:nvSpPr>
        <p:spPr>
          <a:xfrm>
            <a:off x="4858441" y="2335746"/>
            <a:ext cx="338578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Improved Quality of Life</a:t>
            </a:r>
            <a:endParaRPr lang="en-US" sz="2187" dirty="0"/>
          </a:p>
        </p:txBody>
      </p:sp>
      <p:sp>
        <p:nvSpPr>
          <p:cNvPr id="8" name="Text 4"/>
          <p:cNvSpPr/>
          <p:nvPr/>
        </p:nvSpPr>
        <p:spPr>
          <a:xfrm>
            <a:off x="4789169" y="3342637"/>
            <a:ext cx="4097774"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integration of smart home technologies, such as the smart lighting and fall detection systems, empowers the elderly to live more independently and safely in their own homes, enhancing their overall quality of life.</a:t>
            </a:r>
            <a:endParaRPr lang="en-US" sz="1750" dirty="0"/>
          </a:p>
        </p:txBody>
      </p:sp>
      <p:sp>
        <p:nvSpPr>
          <p:cNvPr id="9" name="Shape 5"/>
          <p:cNvSpPr/>
          <p:nvPr/>
        </p:nvSpPr>
        <p:spPr>
          <a:xfrm>
            <a:off x="9421340" y="2896606"/>
            <a:ext cx="4542115" cy="3412569"/>
          </a:xfrm>
          <a:prstGeom prst="roundRect">
            <a:avLst>
              <a:gd name="adj" fmla="val 1953"/>
            </a:avLst>
          </a:prstGeom>
          <a:solidFill>
            <a:srgbClr val="1A1A21"/>
          </a:solidFill>
          <a:ln/>
        </p:spPr>
      </p:sp>
      <p:sp>
        <p:nvSpPr>
          <p:cNvPr id="10" name="Text 6"/>
          <p:cNvSpPr/>
          <p:nvPr/>
        </p:nvSpPr>
        <p:spPr>
          <a:xfrm>
            <a:off x="10003730" y="2328822"/>
            <a:ext cx="3284458"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Expanding Capabilities</a:t>
            </a:r>
            <a:endParaRPr lang="en-US" sz="2187" dirty="0"/>
          </a:p>
        </p:txBody>
      </p:sp>
      <p:sp>
        <p:nvSpPr>
          <p:cNvPr id="11" name="Text 7"/>
          <p:cNvSpPr/>
          <p:nvPr/>
        </p:nvSpPr>
        <p:spPr>
          <a:xfrm>
            <a:off x="9816690" y="3342640"/>
            <a:ext cx="4097774" cy="2487811"/>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Future developments may include incorporating additional sensors, integrating voice control, and expanding the data analysis capabilities to provide even more comprehensive support for the elderly and their caregivers.</a:t>
            </a:r>
            <a:endParaRPr lang="en-US" sz="1750" dirty="0"/>
          </a:p>
        </p:txBody>
      </p:sp>
      <p:sp>
        <p:nvSpPr>
          <p:cNvPr id="14" name="Text 10"/>
          <p:cNvSpPr/>
          <p:nvPr/>
        </p:nvSpPr>
        <p:spPr>
          <a:xfrm>
            <a:off x="4712970" y="6153031"/>
            <a:ext cx="8862060"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722939"/>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Implementation: Smart Lighting and Fall Detection</a:t>
            </a:r>
            <a:endParaRPr lang="en-US" sz="4374" dirty="0"/>
          </a:p>
        </p:txBody>
      </p:sp>
      <p:sp>
        <p:nvSpPr>
          <p:cNvPr id="5" name="Text 2"/>
          <p:cNvSpPr/>
          <p:nvPr/>
        </p:nvSpPr>
        <p:spPr>
          <a:xfrm>
            <a:off x="2037993" y="3813691"/>
            <a:ext cx="3216116"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Smart Lighting System</a:t>
            </a:r>
            <a:endParaRPr lang="en-US" sz="2187" dirty="0"/>
          </a:p>
        </p:txBody>
      </p:sp>
      <p:sp>
        <p:nvSpPr>
          <p:cNvPr id="6" name="Text 3"/>
          <p:cNvSpPr/>
          <p:nvPr/>
        </p:nvSpPr>
        <p:spPr>
          <a:xfrm>
            <a:off x="2037993" y="4383048"/>
            <a:ext cx="5006221"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project includes a smart lighting system that utilizes a PIR (Passive Infrared) sensor to automatically detect motion and adjust the lighting accordingly, providing convenience and energy efficiency for the elderly user.</a:t>
            </a:r>
            <a:endParaRPr lang="en-US" sz="1750" dirty="0"/>
          </a:p>
        </p:txBody>
      </p:sp>
      <p:sp>
        <p:nvSpPr>
          <p:cNvPr id="7" name="Text 4"/>
          <p:cNvSpPr/>
          <p:nvPr/>
        </p:nvSpPr>
        <p:spPr>
          <a:xfrm>
            <a:off x="7593806" y="3813691"/>
            <a:ext cx="3073956"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Fall Detection System</a:t>
            </a:r>
            <a:endParaRPr lang="en-US" sz="2187" dirty="0"/>
          </a:p>
        </p:txBody>
      </p:sp>
      <p:sp>
        <p:nvSpPr>
          <p:cNvPr id="8" name="Text 5"/>
          <p:cNvSpPr/>
          <p:nvPr/>
        </p:nvSpPr>
        <p:spPr>
          <a:xfrm>
            <a:off x="7593806" y="4383048"/>
            <a:ext cx="5006221"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 fall detection system is implemented using an MPU 6050 (Inertial Measurement Unit) sensor to monitor the user's movements and detect potential falls, triggering timely alerts to caregivers or emergency services.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65296"/>
            <a:ext cx="7477601"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Smart Lighting System: Illuminating the Future</a:t>
            </a:r>
            <a:endParaRPr lang="en-US" sz="4374" dirty="0"/>
          </a:p>
        </p:txBody>
      </p:sp>
      <p:sp>
        <p:nvSpPr>
          <p:cNvPr id="6" name="Text 2"/>
          <p:cNvSpPr/>
          <p:nvPr/>
        </p:nvSpPr>
        <p:spPr>
          <a:xfrm>
            <a:off x="6319599" y="4087297"/>
            <a:ext cx="7477601"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Our smart lighting system, is designed to enhance comfort and convenience in homes. With intelligent controls and customizable settings, Say goodbye to manual adjustments and embrace the future of lighting automation.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516975"/>
            <a:ext cx="10242709"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Fall Detection Monitoring and Alerts</a:t>
            </a:r>
            <a:endParaRPr lang="en-US" sz="4374" dirty="0"/>
          </a:p>
        </p:txBody>
      </p:sp>
      <p:pic>
        <p:nvPicPr>
          <p:cNvPr id="5" name="Image 1" descr="preencoded.png"/>
          <p:cNvPicPr>
            <a:picLocks noChangeAspect="1"/>
          </p:cNvPicPr>
          <p:nvPr/>
        </p:nvPicPr>
        <p:blipFill>
          <a:blip r:embed="rId4"/>
          <a:stretch>
            <a:fillRect/>
          </a:stretch>
        </p:blipFill>
        <p:spPr>
          <a:xfrm>
            <a:off x="2037993" y="2655689"/>
            <a:ext cx="3518059" cy="888682"/>
          </a:xfrm>
          <a:prstGeom prst="rect">
            <a:avLst/>
          </a:prstGeom>
        </p:spPr>
      </p:pic>
      <p:sp>
        <p:nvSpPr>
          <p:cNvPr id="6" name="Text 2"/>
          <p:cNvSpPr/>
          <p:nvPr/>
        </p:nvSpPr>
        <p:spPr>
          <a:xfrm>
            <a:off x="2260163" y="3877628"/>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Sensor Monitoring</a:t>
            </a:r>
            <a:endParaRPr lang="en-US" sz="2187" dirty="0"/>
          </a:p>
        </p:txBody>
      </p:sp>
      <p:sp>
        <p:nvSpPr>
          <p:cNvPr id="7" name="Text 3"/>
          <p:cNvSpPr/>
          <p:nvPr/>
        </p:nvSpPr>
        <p:spPr>
          <a:xfrm>
            <a:off x="2260163" y="4358045"/>
            <a:ext cx="3073718" cy="2132409"/>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MPU 6050 sensor continuously monitors the elderly user's movements, detecting any sudden changes or sudden impacts that may indicate a fall.</a:t>
            </a:r>
            <a:endParaRPr lang="en-US" sz="1750" dirty="0"/>
          </a:p>
        </p:txBody>
      </p:sp>
      <p:pic>
        <p:nvPicPr>
          <p:cNvPr id="8" name="Image 2" descr="preencoded.png"/>
          <p:cNvPicPr>
            <a:picLocks noChangeAspect="1"/>
          </p:cNvPicPr>
          <p:nvPr/>
        </p:nvPicPr>
        <p:blipFill>
          <a:blip r:embed="rId5"/>
          <a:stretch>
            <a:fillRect/>
          </a:stretch>
        </p:blipFill>
        <p:spPr>
          <a:xfrm>
            <a:off x="5556052" y="2655689"/>
            <a:ext cx="3518178" cy="888682"/>
          </a:xfrm>
          <a:prstGeom prst="rect">
            <a:avLst/>
          </a:prstGeom>
        </p:spPr>
      </p:pic>
      <p:sp>
        <p:nvSpPr>
          <p:cNvPr id="9" name="Text 4"/>
          <p:cNvSpPr/>
          <p:nvPr/>
        </p:nvSpPr>
        <p:spPr>
          <a:xfrm>
            <a:off x="5778222" y="3877628"/>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Alert Triggering</a:t>
            </a:r>
            <a:endParaRPr lang="en-US" sz="2187" dirty="0"/>
          </a:p>
        </p:txBody>
      </p:sp>
      <p:sp>
        <p:nvSpPr>
          <p:cNvPr id="10" name="Text 5"/>
          <p:cNvSpPr/>
          <p:nvPr/>
        </p:nvSpPr>
        <p:spPr>
          <a:xfrm>
            <a:off x="5778222" y="4358045"/>
            <a:ext cx="3073837" cy="2132409"/>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When a potential fall is detected, the system immediately triggers an alert, notifying caregivers or emergency services to provide timely assistance.</a:t>
            </a:r>
            <a:endParaRPr lang="en-US" sz="1750" dirty="0"/>
          </a:p>
        </p:txBody>
      </p:sp>
      <p:pic>
        <p:nvPicPr>
          <p:cNvPr id="11" name="Image 3" descr="preencoded.png"/>
          <p:cNvPicPr>
            <a:picLocks noChangeAspect="1"/>
          </p:cNvPicPr>
          <p:nvPr/>
        </p:nvPicPr>
        <p:blipFill>
          <a:blip r:embed="rId6"/>
          <a:stretch>
            <a:fillRect/>
          </a:stretch>
        </p:blipFill>
        <p:spPr>
          <a:xfrm>
            <a:off x="9074229" y="2655689"/>
            <a:ext cx="3518178" cy="888682"/>
          </a:xfrm>
          <a:prstGeom prst="rect">
            <a:avLst/>
          </a:prstGeom>
        </p:spPr>
      </p:pic>
      <p:sp>
        <p:nvSpPr>
          <p:cNvPr id="12" name="Text 6"/>
          <p:cNvSpPr/>
          <p:nvPr/>
        </p:nvSpPr>
        <p:spPr>
          <a:xfrm>
            <a:off x="9296400" y="3877628"/>
            <a:ext cx="2844879"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Caregiver Response</a:t>
            </a:r>
            <a:endParaRPr lang="en-US" sz="2187" dirty="0"/>
          </a:p>
        </p:txBody>
      </p:sp>
      <p:sp>
        <p:nvSpPr>
          <p:cNvPr id="13" name="Text 7"/>
          <p:cNvSpPr/>
          <p:nvPr/>
        </p:nvSpPr>
        <p:spPr>
          <a:xfrm>
            <a:off x="9296400" y="4358045"/>
            <a:ext cx="3073837" cy="1777008"/>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Caregivers are able to quickly respond to the alert, assess the situation, and provide the necessary medical attention or support to the elderly user.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D7D48-5B66-2532-9D38-47BDF68FA37F}"/>
              </a:ext>
            </a:extLst>
          </p:cNvPr>
          <p:cNvPicPr>
            <a:picLocks noChangeAspect="1"/>
          </p:cNvPicPr>
          <p:nvPr/>
        </p:nvPicPr>
        <p:blipFill>
          <a:blip r:embed="rId2"/>
          <a:stretch>
            <a:fillRect/>
          </a:stretch>
        </p:blipFill>
        <p:spPr>
          <a:xfrm>
            <a:off x="7714668" y="0"/>
            <a:ext cx="6949034" cy="8229600"/>
          </a:xfrm>
          <a:prstGeom prst="rect">
            <a:avLst/>
          </a:prstGeom>
        </p:spPr>
      </p:pic>
      <p:pic>
        <p:nvPicPr>
          <p:cNvPr id="5" name="Picture 4">
            <a:extLst>
              <a:ext uri="{FF2B5EF4-FFF2-40B4-BE49-F238E27FC236}">
                <a16:creationId xmlns:a16="http://schemas.microsoft.com/office/drawing/2014/main" id="{B4EBDE4D-B174-3AD8-E016-57264F1371B5}"/>
              </a:ext>
            </a:extLst>
          </p:cNvPr>
          <p:cNvPicPr>
            <a:picLocks noChangeAspect="1"/>
          </p:cNvPicPr>
          <p:nvPr/>
        </p:nvPicPr>
        <p:blipFill>
          <a:blip r:embed="rId3"/>
          <a:stretch>
            <a:fillRect/>
          </a:stretch>
        </p:blipFill>
        <p:spPr>
          <a:xfrm>
            <a:off x="0" y="0"/>
            <a:ext cx="7714667" cy="8229600"/>
          </a:xfrm>
          <a:prstGeom prst="rect">
            <a:avLst/>
          </a:prstGeom>
        </p:spPr>
      </p:pic>
      <p:sp>
        <p:nvSpPr>
          <p:cNvPr id="2" name="TextBox 1">
            <a:extLst>
              <a:ext uri="{FF2B5EF4-FFF2-40B4-BE49-F238E27FC236}">
                <a16:creationId xmlns:a16="http://schemas.microsoft.com/office/drawing/2014/main" id="{F90A7C35-73EF-1D01-B4FA-57FC12BE4BAF}"/>
              </a:ext>
            </a:extLst>
          </p:cNvPr>
          <p:cNvSpPr txBox="1"/>
          <p:nvPr/>
        </p:nvSpPr>
        <p:spPr>
          <a:xfrm>
            <a:off x="2446019" y="495593"/>
            <a:ext cx="2704715" cy="523220"/>
          </a:xfrm>
          <a:prstGeom prst="rect">
            <a:avLst/>
          </a:prstGeom>
          <a:noFill/>
        </p:spPr>
        <p:txBody>
          <a:bodyPr wrap="none" rtlCol="0">
            <a:spAutoFit/>
          </a:bodyPr>
          <a:lstStyle/>
          <a:p>
            <a:r>
              <a:rPr lang="en-IN" sz="2800" dirty="0">
                <a:solidFill>
                  <a:schemeClr val="bg1"/>
                </a:solidFill>
              </a:rPr>
              <a:t>Logical Flowchart</a:t>
            </a:r>
          </a:p>
        </p:txBody>
      </p:sp>
      <p:pic>
        <p:nvPicPr>
          <p:cNvPr id="7" name="Picture 6">
            <a:extLst>
              <a:ext uri="{FF2B5EF4-FFF2-40B4-BE49-F238E27FC236}">
                <a16:creationId xmlns:a16="http://schemas.microsoft.com/office/drawing/2014/main" id="{AEB3D17C-A9FC-2DB3-0E65-A09FEED16F3D}"/>
              </a:ext>
            </a:extLst>
          </p:cNvPr>
          <p:cNvPicPr>
            <a:picLocks noChangeAspect="1"/>
          </p:cNvPicPr>
          <p:nvPr/>
        </p:nvPicPr>
        <p:blipFill>
          <a:blip r:embed="rId4"/>
          <a:stretch>
            <a:fillRect/>
          </a:stretch>
        </p:blipFill>
        <p:spPr>
          <a:xfrm>
            <a:off x="-4791" y="4800600"/>
            <a:ext cx="7719459" cy="3429000"/>
          </a:xfrm>
          <a:prstGeom prst="rect">
            <a:avLst/>
          </a:prstGeom>
        </p:spPr>
      </p:pic>
      <p:sp>
        <p:nvSpPr>
          <p:cNvPr id="8" name="TextBox 7">
            <a:extLst>
              <a:ext uri="{FF2B5EF4-FFF2-40B4-BE49-F238E27FC236}">
                <a16:creationId xmlns:a16="http://schemas.microsoft.com/office/drawing/2014/main" id="{20A30855-E8BC-51FC-C490-DF0921B3476E}"/>
              </a:ext>
            </a:extLst>
          </p:cNvPr>
          <p:cNvSpPr txBox="1"/>
          <p:nvPr/>
        </p:nvSpPr>
        <p:spPr>
          <a:xfrm>
            <a:off x="3082637" y="4343400"/>
            <a:ext cx="1189300" cy="369332"/>
          </a:xfrm>
          <a:prstGeom prst="rect">
            <a:avLst/>
          </a:prstGeom>
          <a:noFill/>
        </p:spPr>
        <p:txBody>
          <a:bodyPr wrap="none" rtlCol="0">
            <a:spAutoFit/>
          </a:bodyPr>
          <a:lstStyle/>
          <a:p>
            <a:r>
              <a:rPr lang="en-IN" dirty="0">
                <a:solidFill>
                  <a:schemeClr val="bg1"/>
                </a:solidFill>
              </a:rPr>
              <a:t>Reference:</a:t>
            </a:r>
          </a:p>
        </p:txBody>
      </p:sp>
      <p:sp>
        <p:nvSpPr>
          <p:cNvPr id="9" name="TextBox 8">
            <a:extLst>
              <a:ext uri="{FF2B5EF4-FFF2-40B4-BE49-F238E27FC236}">
                <a16:creationId xmlns:a16="http://schemas.microsoft.com/office/drawing/2014/main" id="{9BCD3624-666A-6F3F-6C19-58E4015AADF6}"/>
              </a:ext>
            </a:extLst>
          </p:cNvPr>
          <p:cNvSpPr txBox="1"/>
          <p:nvPr/>
        </p:nvSpPr>
        <p:spPr>
          <a:xfrm>
            <a:off x="1211041" y="2030264"/>
            <a:ext cx="5335233" cy="1061829"/>
          </a:xfrm>
          <a:prstGeom prst="rect">
            <a:avLst/>
          </a:prstGeom>
          <a:noFill/>
        </p:spPr>
        <p:txBody>
          <a:bodyPr wrap="square" rtlCol="0">
            <a:spAutoFit/>
          </a:bodyPr>
          <a:lstStyle/>
          <a:p>
            <a:r>
              <a:rPr lang="en-IN" sz="2100" dirty="0">
                <a:solidFill>
                  <a:schemeClr val="bg1"/>
                </a:solidFill>
              </a:rPr>
              <a:t>We implemented the concept of sequential states which we learnt back in the DSM course and set thresholds at each level of block logic. </a:t>
            </a:r>
          </a:p>
        </p:txBody>
      </p:sp>
    </p:spTree>
    <p:extLst>
      <p:ext uri="{BB962C8B-B14F-4D97-AF65-F5344CB8AC3E}">
        <p14:creationId xmlns:p14="http://schemas.microsoft.com/office/powerpoint/2010/main" val="2250261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423507" y="425641"/>
            <a:ext cx="7477601"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Data Collection: Sensors and Analysis</a:t>
            </a:r>
            <a:endParaRPr lang="en-US" sz="4374" dirty="0"/>
          </a:p>
        </p:txBody>
      </p:sp>
      <p:sp>
        <p:nvSpPr>
          <p:cNvPr id="6" name="Text 2"/>
          <p:cNvSpPr/>
          <p:nvPr/>
        </p:nvSpPr>
        <p:spPr>
          <a:xfrm>
            <a:off x="6319599" y="2126512"/>
            <a:ext cx="7477601" cy="5613990"/>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Our data collection process involved using sensors to gather important information. We had initially sent the raw data readings to </a:t>
            </a:r>
            <a:r>
              <a:rPr lang="en-US" sz="1750" dirty="0" err="1">
                <a:solidFill>
                  <a:srgbClr val="E0D6DE"/>
                </a:solidFill>
                <a:latin typeface="Noto Sans TC" pitchFamily="34" charset="0"/>
                <a:ea typeface="Noto Sans TC" pitchFamily="34" charset="-122"/>
                <a:cs typeface="Noto Sans TC" pitchFamily="34" charset="-120"/>
              </a:rPr>
              <a:t>ThingSpeak</a:t>
            </a:r>
            <a:r>
              <a:rPr lang="en-US" sz="1750" dirty="0">
                <a:solidFill>
                  <a:srgbClr val="E0D6DE"/>
                </a:solidFill>
                <a:latin typeface="Noto Sans TC" pitchFamily="34" charset="0"/>
                <a:ea typeface="Noto Sans TC" pitchFamily="34" charset="-122"/>
                <a:cs typeface="Noto Sans TC" pitchFamily="34" charset="-120"/>
              </a:rPr>
              <a:t> Channel.</a:t>
            </a:r>
          </a:p>
          <a:p>
            <a:pPr marL="0" indent="0">
              <a:lnSpc>
                <a:spcPts val="2799"/>
              </a:lnSpc>
              <a:buNone/>
            </a:pPr>
            <a:endParaRPr lang="en-US" sz="1750" dirty="0">
              <a:solidFill>
                <a:srgbClr val="E0D6DE"/>
              </a:solidFill>
              <a:latin typeface="Noto Sans TC" pitchFamily="34" charset="0"/>
              <a:ea typeface="Noto Sans TC" pitchFamily="34" charset="-122"/>
              <a:cs typeface="Noto Sans TC" pitchFamily="34" charset="-120"/>
            </a:endParaRPr>
          </a:p>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We developed a Python script to collect raw data from </a:t>
            </a:r>
            <a:r>
              <a:rPr lang="en-US" sz="1750" dirty="0" err="1">
                <a:solidFill>
                  <a:srgbClr val="E0D6DE"/>
                </a:solidFill>
                <a:latin typeface="Noto Sans TC" pitchFamily="34" charset="0"/>
                <a:ea typeface="Noto Sans TC" pitchFamily="34" charset="-122"/>
                <a:cs typeface="Noto Sans TC" pitchFamily="34" charset="-120"/>
              </a:rPr>
              <a:t>ThingSpeak</a:t>
            </a:r>
            <a:r>
              <a:rPr lang="en-US" sz="1750" dirty="0">
                <a:solidFill>
                  <a:srgbClr val="E0D6DE"/>
                </a:solidFill>
                <a:latin typeface="Noto Sans TC" pitchFamily="34" charset="0"/>
                <a:ea typeface="Noto Sans TC" pitchFamily="34" charset="-122"/>
                <a:cs typeface="Noto Sans TC" pitchFamily="34" charset="-120"/>
              </a:rPr>
              <a:t> channel and did computations on the raw data to calculate the Statistical values for data analysis(</a:t>
            </a:r>
            <a:r>
              <a:rPr lang="en-US" sz="1750" dirty="0" err="1">
                <a:solidFill>
                  <a:srgbClr val="E0D6DE"/>
                </a:solidFill>
                <a:latin typeface="Noto Sans TC" pitchFamily="34" charset="0"/>
                <a:ea typeface="Noto Sans TC" pitchFamily="34" charset="-122"/>
                <a:cs typeface="Noto Sans TC" pitchFamily="34" charset="-120"/>
              </a:rPr>
              <a:t>mean,standard</a:t>
            </a:r>
            <a:r>
              <a:rPr lang="en-US" sz="1750" dirty="0">
                <a:solidFill>
                  <a:srgbClr val="E0D6DE"/>
                </a:solidFill>
                <a:latin typeface="Noto Sans TC" pitchFamily="34" charset="0"/>
                <a:ea typeface="Noto Sans TC" pitchFamily="34" charset="-122"/>
                <a:cs typeface="Noto Sans TC" pitchFamily="34" charset="-120"/>
              </a:rPr>
              <a:t> </a:t>
            </a:r>
            <a:r>
              <a:rPr lang="en-US" sz="1750" dirty="0" err="1">
                <a:solidFill>
                  <a:srgbClr val="E0D6DE"/>
                </a:solidFill>
                <a:latin typeface="Noto Sans TC" pitchFamily="34" charset="0"/>
                <a:ea typeface="Noto Sans TC" pitchFamily="34" charset="-122"/>
                <a:cs typeface="Noto Sans TC" pitchFamily="34" charset="-120"/>
              </a:rPr>
              <a:t>deviation,max,min</a:t>
            </a:r>
            <a:r>
              <a:rPr lang="en-US" sz="1750" dirty="0">
                <a:solidFill>
                  <a:srgbClr val="E0D6DE"/>
                </a:solidFill>
                <a:latin typeface="Noto Sans TC" pitchFamily="34" charset="0"/>
                <a:ea typeface="Noto Sans TC" pitchFamily="34" charset="-122"/>
                <a:cs typeface="Noto Sans TC" pitchFamily="34" charset="-120"/>
              </a:rPr>
              <a:t>) which was then used to set suitable thresholds,  we conducted multiple rounds of data analysis to calculate final thresholds for angular acceleration and linear acceleration for fall detection in different scenarios to cancel the noise in the readings. We concluded that this meticulous approach ensures accurate monitoring and reliable fall detection in our smart home system.</a:t>
            </a:r>
            <a:endParaRPr lang="en-US" sz="1750" dirty="0"/>
          </a:p>
        </p:txBody>
      </p:sp>
      <p:sp>
        <p:nvSpPr>
          <p:cNvPr id="7" name="TextBox 6">
            <a:extLst>
              <a:ext uri="{FF2B5EF4-FFF2-40B4-BE49-F238E27FC236}">
                <a16:creationId xmlns:a16="http://schemas.microsoft.com/office/drawing/2014/main" id="{7A34A0A0-A52D-A095-0E63-77D64F556883}"/>
              </a:ext>
            </a:extLst>
          </p:cNvPr>
          <p:cNvSpPr txBox="1"/>
          <p:nvPr/>
        </p:nvSpPr>
        <p:spPr>
          <a:xfrm>
            <a:off x="6356984" y="6527062"/>
            <a:ext cx="7440216" cy="630942"/>
          </a:xfrm>
          <a:prstGeom prst="rect">
            <a:avLst/>
          </a:prstGeom>
          <a:noFill/>
        </p:spPr>
        <p:txBody>
          <a:bodyPr wrap="square" rtlCol="0">
            <a:spAutoFit/>
          </a:bodyPr>
          <a:lstStyle/>
          <a:p>
            <a:r>
              <a:rPr lang="en-IN" sz="1750" dirty="0">
                <a:solidFill>
                  <a:srgbClr val="E0D6DE"/>
                </a:solidFill>
                <a:latin typeface="Noto Sans TC" pitchFamily="34" charset="0"/>
                <a:ea typeface="Noto Sans TC" pitchFamily="34" charset="-122"/>
              </a:rPr>
              <a:t>Took motivation for setting up the cool down time for the automatic lighting subsystem which includes the usage of calibration of the PIR sensor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144078"/>
          </a:xfrm>
          <a:prstGeom prst="rect">
            <a:avLst/>
          </a:prstGeom>
        </p:spPr>
      </p:pic>
      <p:sp>
        <p:nvSpPr>
          <p:cNvPr id="5" name="Text 1"/>
          <p:cNvSpPr/>
          <p:nvPr/>
        </p:nvSpPr>
        <p:spPr>
          <a:xfrm>
            <a:off x="3241238" y="2616875"/>
            <a:ext cx="6925985" cy="536019"/>
          </a:xfrm>
          <a:prstGeom prst="rect">
            <a:avLst/>
          </a:prstGeom>
          <a:noFill/>
          <a:ln/>
        </p:spPr>
        <p:txBody>
          <a:bodyPr wrap="none" rtlCol="0" anchor="t"/>
          <a:lstStyle/>
          <a:p>
            <a:pPr marL="0" indent="0">
              <a:lnSpc>
                <a:spcPts val="4221"/>
              </a:lnSpc>
              <a:buNone/>
            </a:pPr>
            <a:r>
              <a:rPr lang="en-US" sz="3377" dirty="0">
                <a:solidFill>
                  <a:srgbClr val="B380FF"/>
                </a:solidFill>
                <a:latin typeface="Sora" pitchFamily="34" charset="0"/>
                <a:ea typeface="Sora" pitchFamily="34" charset="-122"/>
                <a:cs typeface="Sora" pitchFamily="34" charset="-120"/>
              </a:rPr>
              <a:t>Data Analysis using ThingSpeak</a:t>
            </a:r>
            <a:endParaRPr lang="en-US" sz="3377" dirty="0"/>
          </a:p>
        </p:txBody>
      </p:sp>
      <p:sp>
        <p:nvSpPr>
          <p:cNvPr id="6" name="Shape 2"/>
          <p:cNvSpPr/>
          <p:nvPr/>
        </p:nvSpPr>
        <p:spPr>
          <a:xfrm>
            <a:off x="7304365" y="3410188"/>
            <a:ext cx="21431" cy="4346615"/>
          </a:xfrm>
          <a:prstGeom prst="rect">
            <a:avLst/>
          </a:prstGeom>
          <a:solidFill>
            <a:srgbClr val="B380FF"/>
          </a:solidFill>
          <a:ln/>
        </p:spPr>
      </p:sp>
      <p:sp>
        <p:nvSpPr>
          <p:cNvPr id="7" name="Shape 3"/>
          <p:cNvSpPr/>
          <p:nvPr/>
        </p:nvSpPr>
        <p:spPr>
          <a:xfrm>
            <a:off x="6521827" y="3726299"/>
            <a:ext cx="600313" cy="21431"/>
          </a:xfrm>
          <a:prstGeom prst="rect">
            <a:avLst/>
          </a:prstGeom>
          <a:solidFill>
            <a:srgbClr val="B380FF"/>
          </a:solidFill>
          <a:ln/>
        </p:spPr>
      </p:sp>
      <p:sp>
        <p:nvSpPr>
          <p:cNvPr id="8" name="Shape 4"/>
          <p:cNvSpPr/>
          <p:nvPr/>
        </p:nvSpPr>
        <p:spPr>
          <a:xfrm>
            <a:off x="7122140" y="3544133"/>
            <a:ext cx="385882" cy="385882"/>
          </a:xfrm>
          <a:prstGeom prst="roundRect">
            <a:avLst>
              <a:gd name="adj" fmla="val 13336"/>
            </a:avLst>
          </a:prstGeom>
          <a:solidFill>
            <a:srgbClr val="1A1A21"/>
          </a:solidFill>
          <a:ln/>
        </p:spPr>
      </p:sp>
      <p:sp>
        <p:nvSpPr>
          <p:cNvPr id="9" name="Text 5"/>
          <p:cNvSpPr/>
          <p:nvPr/>
        </p:nvSpPr>
        <p:spPr>
          <a:xfrm>
            <a:off x="7260610" y="3576280"/>
            <a:ext cx="108823" cy="321588"/>
          </a:xfrm>
          <a:prstGeom prst="rect">
            <a:avLst/>
          </a:prstGeom>
          <a:noFill/>
          <a:ln/>
        </p:spPr>
        <p:txBody>
          <a:bodyPr wrap="none" rtlCol="0" anchor="t"/>
          <a:lstStyle/>
          <a:p>
            <a:pPr marL="0" indent="0" algn="ctr">
              <a:lnSpc>
                <a:spcPts val="2532"/>
              </a:lnSpc>
              <a:buNone/>
            </a:pPr>
            <a:r>
              <a:rPr lang="en-US" sz="2026" dirty="0">
                <a:solidFill>
                  <a:srgbClr val="B380FF"/>
                </a:solidFill>
                <a:latin typeface="Sora" pitchFamily="34" charset="0"/>
                <a:ea typeface="Sora" pitchFamily="34" charset="-122"/>
                <a:cs typeface="Sora" pitchFamily="34" charset="-120"/>
              </a:rPr>
              <a:t>1</a:t>
            </a:r>
            <a:endParaRPr lang="en-US" sz="2026" dirty="0"/>
          </a:p>
        </p:txBody>
      </p:sp>
      <p:sp>
        <p:nvSpPr>
          <p:cNvPr id="10" name="Text 6"/>
          <p:cNvSpPr/>
          <p:nvPr/>
        </p:nvSpPr>
        <p:spPr>
          <a:xfrm>
            <a:off x="4227671" y="3581638"/>
            <a:ext cx="2144078" cy="268010"/>
          </a:xfrm>
          <a:prstGeom prst="rect">
            <a:avLst/>
          </a:prstGeom>
          <a:noFill/>
          <a:ln/>
        </p:spPr>
        <p:txBody>
          <a:bodyPr wrap="none" rtlCol="0" anchor="t"/>
          <a:lstStyle/>
          <a:p>
            <a:pPr marL="0" indent="0" algn="r">
              <a:lnSpc>
                <a:spcPts val="2110"/>
              </a:lnSpc>
              <a:buNone/>
            </a:pPr>
            <a:r>
              <a:rPr lang="en-US" sz="1688" dirty="0">
                <a:solidFill>
                  <a:srgbClr val="B380FF"/>
                </a:solidFill>
                <a:latin typeface="Sora" pitchFamily="34" charset="0"/>
                <a:ea typeface="Sora" pitchFamily="34" charset="-122"/>
                <a:cs typeface="Sora" pitchFamily="34" charset="-120"/>
              </a:rPr>
              <a:t>Data Collection</a:t>
            </a:r>
            <a:endParaRPr lang="en-US" sz="1688" dirty="0"/>
          </a:p>
        </p:txBody>
      </p:sp>
      <p:sp>
        <p:nvSpPr>
          <p:cNvPr id="11" name="Text 7"/>
          <p:cNvSpPr/>
          <p:nvPr/>
        </p:nvSpPr>
        <p:spPr>
          <a:xfrm>
            <a:off x="3241238" y="3952518"/>
            <a:ext cx="3130510" cy="1097756"/>
          </a:xfrm>
          <a:prstGeom prst="rect">
            <a:avLst/>
          </a:prstGeom>
          <a:noFill/>
          <a:ln/>
        </p:spPr>
        <p:txBody>
          <a:bodyPr wrap="square" rtlCol="0" anchor="t"/>
          <a:lstStyle/>
          <a:p>
            <a:pPr marL="0" indent="0" algn="r">
              <a:lnSpc>
                <a:spcPts val="2161"/>
              </a:lnSpc>
              <a:buNone/>
            </a:pPr>
            <a:r>
              <a:rPr lang="en-US" sz="1351" dirty="0">
                <a:solidFill>
                  <a:srgbClr val="E0D6DE"/>
                </a:solidFill>
                <a:latin typeface="Noto Sans TC" pitchFamily="34" charset="0"/>
                <a:ea typeface="Noto Sans TC" pitchFamily="34" charset="-122"/>
                <a:cs typeface="Noto Sans TC" pitchFamily="34" charset="-120"/>
              </a:rPr>
              <a:t>Sensor data from the smart lighting and fall detection systems is continuously collected and transmitted to the ThingSpeak cloud platform.</a:t>
            </a:r>
            <a:endParaRPr lang="en-US" sz="1351" dirty="0"/>
          </a:p>
        </p:txBody>
      </p:sp>
      <p:sp>
        <p:nvSpPr>
          <p:cNvPr id="12" name="Shape 8"/>
          <p:cNvSpPr/>
          <p:nvPr/>
        </p:nvSpPr>
        <p:spPr>
          <a:xfrm>
            <a:off x="7508022" y="4583787"/>
            <a:ext cx="600313" cy="21431"/>
          </a:xfrm>
          <a:prstGeom prst="rect">
            <a:avLst/>
          </a:prstGeom>
          <a:solidFill>
            <a:srgbClr val="B380FF"/>
          </a:solidFill>
          <a:ln/>
        </p:spPr>
      </p:sp>
      <p:sp>
        <p:nvSpPr>
          <p:cNvPr id="13" name="Shape 9"/>
          <p:cNvSpPr/>
          <p:nvPr/>
        </p:nvSpPr>
        <p:spPr>
          <a:xfrm>
            <a:off x="7122140" y="4401622"/>
            <a:ext cx="385882" cy="385882"/>
          </a:xfrm>
          <a:prstGeom prst="roundRect">
            <a:avLst>
              <a:gd name="adj" fmla="val 13336"/>
            </a:avLst>
          </a:prstGeom>
          <a:solidFill>
            <a:srgbClr val="1A1A21"/>
          </a:solidFill>
          <a:ln/>
        </p:spPr>
      </p:sp>
      <p:sp>
        <p:nvSpPr>
          <p:cNvPr id="14" name="Text 10"/>
          <p:cNvSpPr/>
          <p:nvPr/>
        </p:nvSpPr>
        <p:spPr>
          <a:xfrm>
            <a:off x="7234892" y="4433768"/>
            <a:ext cx="160258" cy="321588"/>
          </a:xfrm>
          <a:prstGeom prst="rect">
            <a:avLst/>
          </a:prstGeom>
          <a:noFill/>
          <a:ln/>
        </p:spPr>
        <p:txBody>
          <a:bodyPr wrap="none" rtlCol="0" anchor="t"/>
          <a:lstStyle/>
          <a:p>
            <a:pPr marL="0" indent="0" algn="ctr">
              <a:lnSpc>
                <a:spcPts val="2532"/>
              </a:lnSpc>
              <a:buNone/>
            </a:pPr>
            <a:r>
              <a:rPr lang="en-US" sz="2026" dirty="0">
                <a:solidFill>
                  <a:srgbClr val="B380FF"/>
                </a:solidFill>
                <a:latin typeface="Sora" pitchFamily="34" charset="0"/>
                <a:ea typeface="Sora" pitchFamily="34" charset="-122"/>
                <a:cs typeface="Sora" pitchFamily="34" charset="-120"/>
              </a:rPr>
              <a:t>2</a:t>
            </a:r>
            <a:endParaRPr lang="en-US" sz="2026" dirty="0"/>
          </a:p>
        </p:txBody>
      </p:sp>
      <p:sp>
        <p:nvSpPr>
          <p:cNvPr id="15" name="Text 11"/>
          <p:cNvSpPr/>
          <p:nvPr/>
        </p:nvSpPr>
        <p:spPr>
          <a:xfrm>
            <a:off x="8258413" y="4439126"/>
            <a:ext cx="2144078" cy="268010"/>
          </a:xfrm>
          <a:prstGeom prst="rect">
            <a:avLst/>
          </a:prstGeom>
          <a:noFill/>
          <a:ln/>
        </p:spPr>
        <p:txBody>
          <a:bodyPr wrap="none" rtlCol="0" anchor="t"/>
          <a:lstStyle/>
          <a:p>
            <a:pPr marL="0" indent="0" algn="l">
              <a:lnSpc>
                <a:spcPts val="2110"/>
              </a:lnSpc>
              <a:buNone/>
            </a:pPr>
            <a:r>
              <a:rPr lang="en-US" sz="1688" dirty="0">
                <a:solidFill>
                  <a:srgbClr val="B380FF"/>
                </a:solidFill>
                <a:latin typeface="Sora" pitchFamily="34" charset="0"/>
                <a:ea typeface="Sora" pitchFamily="34" charset="-122"/>
                <a:cs typeface="Sora" pitchFamily="34" charset="-120"/>
              </a:rPr>
              <a:t>Data Analysis</a:t>
            </a:r>
            <a:endParaRPr lang="en-US" sz="1688" dirty="0"/>
          </a:p>
        </p:txBody>
      </p:sp>
      <p:sp>
        <p:nvSpPr>
          <p:cNvPr id="16" name="Text 12"/>
          <p:cNvSpPr/>
          <p:nvPr/>
        </p:nvSpPr>
        <p:spPr>
          <a:xfrm>
            <a:off x="8258413" y="4810006"/>
            <a:ext cx="3130629" cy="1372195"/>
          </a:xfrm>
          <a:prstGeom prst="rect">
            <a:avLst/>
          </a:prstGeom>
          <a:noFill/>
          <a:ln/>
        </p:spPr>
        <p:txBody>
          <a:bodyPr wrap="square" rtlCol="0" anchor="t"/>
          <a:lstStyle/>
          <a:p>
            <a:pPr marL="0" indent="0" algn="l">
              <a:lnSpc>
                <a:spcPts val="2161"/>
              </a:lnSpc>
              <a:buNone/>
            </a:pPr>
            <a:r>
              <a:rPr lang="en-US" sz="1351" dirty="0">
                <a:solidFill>
                  <a:srgbClr val="E0D6DE"/>
                </a:solidFill>
                <a:latin typeface="Noto Sans TC" pitchFamily="34" charset="0"/>
                <a:ea typeface="Noto Sans TC" pitchFamily="34" charset="-122"/>
                <a:cs typeface="Noto Sans TC" pitchFamily="34" charset="-120"/>
              </a:rPr>
              <a:t>The ThingSpeak platform provides intuitive data visualization tools, enabling the analysis of sensor data and trend patterns to monitor the elderly user's activity and safety.</a:t>
            </a:r>
            <a:endParaRPr lang="en-US" sz="1351" dirty="0"/>
          </a:p>
        </p:txBody>
      </p:sp>
      <p:sp>
        <p:nvSpPr>
          <p:cNvPr id="17" name="Shape 13"/>
          <p:cNvSpPr/>
          <p:nvPr/>
        </p:nvSpPr>
        <p:spPr>
          <a:xfrm>
            <a:off x="6521827" y="5712500"/>
            <a:ext cx="600313" cy="21431"/>
          </a:xfrm>
          <a:prstGeom prst="rect">
            <a:avLst/>
          </a:prstGeom>
          <a:solidFill>
            <a:srgbClr val="B380FF"/>
          </a:solidFill>
          <a:ln/>
        </p:spPr>
      </p:sp>
      <p:sp>
        <p:nvSpPr>
          <p:cNvPr id="18" name="Shape 14"/>
          <p:cNvSpPr/>
          <p:nvPr/>
        </p:nvSpPr>
        <p:spPr>
          <a:xfrm>
            <a:off x="7122140" y="5530334"/>
            <a:ext cx="385882" cy="385882"/>
          </a:xfrm>
          <a:prstGeom prst="roundRect">
            <a:avLst>
              <a:gd name="adj" fmla="val 13336"/>
            </a:avLst>
          </a:prstGeom>
          <a:solidFill>
            <a:srgbClr val="1A1A21"/>
          </a:solidFill>
          <a:ln/>
        </p:spPr>
      </p:sp>
      <p:sp>
        <p:nvSpPr>
          <p:cNvPr id="19" name="Text 15"/>
          <p:cNvSpPr/>
          <p:nvPr/>
        </p:nvSpPr>
        <p:spPr>
          <a:xfrm>
            <a:off x="7235250" y="5562481"/>
            <a:ext cx="159544" cy="321588"/>
          </a:xfrm>
          <a:prstGeom prst="rect">
            <a:avLst/>
          </a:prstGeom>
          <a:noFill/>
          <a:ln/>
        </p:spPr>
        <p:txBody>
          <a:bodyPr wrap="none" rtlCol="0" anchor="t"/>
          <a:lstStyle/>
          <a:p>
            <a:pPr marL="0" indent="0" algn="ctr">
              <a:lnSpc>
                <a:spcPts val="2532"/>
              </a:lnSpc>
              <a:buNone/>
            </a:pPr>
            <a:r>
              <a:rPr lang="en-US" sz="2026" dirty="0">
                <a:solidFill>
                  <a:srgbClr val="B380FF"/>
                </a:solidFill>
                <a:latin typeface="Sora" pitchFamily="34" charset="0"/>
                <a:ea typeface="Sora" pitchFamily="34" charset="-122"/>
                <a:cs typeface="Sora" pitchFamily="34" charset="-120"/>
              </a:rPr>
              <a:t>3</a:t>
            </a:r>
            <a:endParaRPr lang="en-US" sz="2026" dirty="0"/>
          </a:p>
        </p:txBody>
      </p:sp>
      <p:sp>
        <p:nvSpPr>
          <p:cNvPr id="20" name="Text 16"/>
          <p:cNvSpPr/>
          <p:nvPr/>
        </p:nvSpPr>
        <p:spPr>
          <a:xfrm>
            <a:off x="4227671" y="5567839"/>
            <a:ext cx="2144078" cy="268010"/>
          </a:xfrm>
          <a:prstGeom prst="rect">
            <a:avLst/>
          </a:prstGeom>
          <a:noFill/>
          <a:ln/>
        </p:spPr>
        <p:txBody>
          <a:bodyPr wrap="none" rtlCol="0" anchor="t"/>
          <a:lstStyle/>
          <a:p>
            <a:pPr marL="0" indent="0" algn="r">
              <a:lnSpc>
                <a:spcPts val="2110"/>
              </a:lnSpc>
              <a:buNone/>
            </a:pPr>
            <a:r>
              <a:rPr lang="en-US" sz="1688" dirty="0">
                <a:solidFill>
                  <a:srgbClr val="B380FF"/>
                </a:solidFill>
                <a:latin typeface="Sora" pitchFamily="34" charset="0"/>
                <a:ea typeface="Sora" pitchFamily="34" charset="-122"/>
                <a:cs typeface="Sora" pitchFamily="34" charset="-120"/>
              </a:rPr>
              <a:t>Actionable Insights</a:t>
            </a:r>
            <a:endParaRPr lang="en-US" sz="1688" dirty="0"/>
          </a:p>
        </p:txBody>
      </p:sp>
      <p:sp>
        <p:nvSpPr>
          <p:cNvPr id="21" name="Text 17"/>
          <p:cNvSpPr/>
          <p:nvPr/>
        </p:nvSpPr>
        <p:spPr>
          <a:xfrm>
            <a:off x="3241238" y="5938718"/>
            <a:ext cx="3130510" cy="1646634"/>
          </a:xfrm>
          <a:prstGeom prst="rect">
            <a:avLst/>
          </a:prstGeom>
          <a:noFill/>
          <a:ln/>
        </p:spPr>
        <p:txBody>
          <a:bodyPr wrap="square" rtlCol="0" anchor="t"/>
          <a:lstStyle/>
          <a:p>
            <a:pPr marL="0" indent="0" algn="r">
              <a:lnSpc>
                <a:spcPts val="2161"/>
              </a:lnSpc>
              <a:buNone/>
            </a:pPr>
            <a:r>
              <a:rPr lang="en-US" sz="1351" dirty="0">
                <a:solidFill>
                  <a:srgbClr val="E0D6DE"/>
                </a:solidFill>
                <a:latin typeface="Noto Sans TC" pitchFamily="34" charset="0"/>
                <a:ea typeface="Noto Sans TC" pitchFamily="34" charset="-122"/>
                <a:cs typeface="Noto Sans TC" pitchFamily="34" charset="-120"/>
              </a:rPr>
              <a:t>The analyzed data is used to generate real-time alerts, trigger appropriate actions, and provide valuable insights to caregivers, empowering them to respond promptly to the elderly user's needs.</a:t>
            </a:r>
            <a:endParaRPr lang="en-US" sz="135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4537710" y="3570464"/>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Graphical Analysis</a:t>
            </a:r>
            <a:endParaRPr lang="en-US" sz="4374" dirty="0"/>
          </a:p>
        </p:txBody>
      </p:sp>
      <p:sp>
        <p:nvSpPr>
          <p:cNvPr id="7" name="Text 3"/>
          <p:cNvSpPr/>
          <p:nvPr/>
        </p:nvSpPr>
        <p:spPr>
          <a:xfrm>
            <a:off x="2037993" y="4095512"/>
            <a:ext cx="10554414"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TotalTime>
  <Words>1042</Words>
  <Application>Microsoft Office PowerPoint</Application>
  <PresentationFormat>Custom</PresentationFormat>
  <Paragraphs>75</Paragraphs>
  <Slides>21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Inesh Dheer</cp:lastModifiedBy>
  <cp:revision>13</cp:revision>
  <dcterms:created xsi:type="dcterms:W3CDTF">2024-04-22T20:49:10Z</dcterms:created>
  <dcterms:modified xsi:type="dcterms:W3CDTF">2024-04-25T17:38:00Z</dcterms:modified>
</cp:coreProperties>
</file>